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M Sans" charset="1" panose="00000000000000000000"/>
      <p:regular r:id="rId10"/>
    </p:embeddedFont>
    <p:embeddedFont>
      <p:font typeface="DM Sans Bold" charset="1" panose="00000000000000000000"/>
      <p:regular r:id="rId11"/>
    </p:embeddedFont>
    <p:embeddedFont>
      <p:font typeface="DM Sans Italics" charset="1" panose="00000000000000000000"/>
      <p:regular r:id="rId12"/>
    </p:embeddedFont>
    <p:embeddedFont>
      <p:font typeface="DM Sans Bold Italics" charset="1" panose="00000000000000000000"/>
      <p:regular r:id="rId13"/>
    </p:embeddedFont>
    <p:embeddedFont>
      <p:font typeface="TT Firs Neue" charset="1" panose="02000503030000020004"/>
      <p:regular r:id="rId14"/>
    </p:embeddedFont>
    <p:embeddedFont>
      <p:font typeface="TT Firs Neue Bold" charset="1" panose="02000803030000020004"/>
      <p:regular r:id="rId15"/>
    </p:embeddedFont>
    <p:embeddedFont>
      <p:font typeface="TT Firs Neue Italics" charset="1" panose="02000503030000090004"/>
      <p:regular r:id="rId16"/>
    </p:embeddedFont>
    <p:embeddedFont>
      <p:font typeface="TT Firs Neue Bold Italics" charset="1" panose="02000803040000090004"/>
      <p:regular r:id="rId17"/>
    </p:embeddedFont>
    <p:embeddedFont>
      <p:font typeface="TT Firs Neue Thin" charset="1" panose="02000503020000020004"/>
      <p:regular r:id="rId18"/>
    </p:embeddedFont>
    <p:embeddedFont>
      <p:font typeface="TT Firs Neue Thin Italics" charset="1" panose="02000503020000090004"/>
      <p:regular r:id="rId19"/>
    </p:embeddedFont>
    <p:embeddedFont>
      <p:font typeface="TT Firs Neue Heavy" charset="1" panose="02000503060000020004"/>
      <p:regular r:id="rId20"/>
    </p:embeddedFont>
    <p:embeddedFont>
      <p:font typeface="TT Firs Neue Heavy Italics" charset="1" panose="020005030400000900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32" Target="slides/slide11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youtube.com/watch?v=BXCEFAzhxGY" TargetMode="External" Type="http://schemas.openxmlformats.org/officeDocument/2006/relationships/hyperlink"/><Relationship Id="rId3" Target="https://www.scaler.com/topics/data-structures/kmp-algorithm/" TargetMode="External" Type="http://schemas.openxmlformats.org/officeDocument/2006/relationships/hyperlink"/><Relationship Id="rId4" Target="https://cse.hkust.edu.hk/mjg_lib/Classes/COMP3711H_Fall16/lectures/LCS_Handout.pdf" TargetMode="External" Type="http://schemas.openxmlformats.org/officeDocument/2006/relationships/hyperlink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288760" y="-753374"/>
            <a:ext cx="11688139" cy="11717433"/>
          </a:xfrm>
          <a:custGeom>
            <a:avLst/>
            <a:gdLst/>
            <a:ahLst/>
            <a:cxnLst/>
            <a:rect r="r" b="b" t="t" l="l"/>
            <a:pathLst>
              <a:path h="11717433" w="11688139">
                <a:moveTo>
                  <a:pt x="0" y="0"/>
                </a:moveTo>
                <a:lnTo>
                  <a:pt x="11688139" y="0"/>
                </a:lnTo>
                <a:lnTo>
                  <a:pt x="11688139" y="11717432"/>
                </a:lnTo>
                <a:lnTo>
                  <a:pt x="0" y="117174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82149" y="2430103"/>
            <a:ext cx="13465280" cy="677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195"/>
              </a:lnSpc>
              <a:spcBef>
                <a:spcPct val="0"/>
              </a:spcBef>
            </a:pPr>
            <a:r>
              <a:rPr lang="en-US" sz="4901">
                <a:solidFill>
                  <a:srgbClr val="FFFFFF"/>
                </a:solidFill>
                <a:latin typeface="TT Firs Neue"/>
              </a:rPr>
              <a:t>SITUACIÓN PROBLEMA 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82149" y="3488796"/>
            <a:ext cx="13308914" cy="3347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63"/>
              </a:lnSpc>
            </a:pPr>
            <a:r>
              <a:rPr lang="en-US" sz="8267">
                <a:solidFill>
                  <a:srgbClr val="F5C04B"/>
                </a:solidFill>
                <a:latin typeface="TT Firs Neue Bold"/>
              </a:rPr>
              <a:t>TRANSMISIONES COMPROMETIDAS DE DATOS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07932" y="7322516"/>
            <a:ext cx="8115300" cy="1021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TT Firs Neue"/>
              </a:rPr>
              <a:t>MAURICIO GARCIA VILLANUEVA - A01704098</a:t>
            </a:r>
          </a:p>
          <a:p>
            <a:pPr algn="r"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TT Firs Neue"/>
              </a:rPr>
              <a:t>AZUL ROSALES - A01706348</a:t>
            </a:r>
          </a:p>
          <a:p>
            <a:pPr algn="r" marL="0" indent="0" lvl="0"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TT Firs Neue"/>
              </a:rPr>
              <a:t>JOSE EMILIANO RIOSMENA CASTAÑON - A01704245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309613"/>
            <a:ext cx="10650475" cy="6825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6"/>
              </a:lnSpc>
            </a:pPr>
            <a:r>
              <a:rPr lang="en-US" sz="4600">
                <a:solidFill>
                  <a:srgbClr val="FFFFFF"/>
                </a:solidFill>
                <a:latin typeface="DM Sans"/>
              </a:rPr>
              <a:t> El proyecto</a:t>
            </a:r>
            <a:r>
              <a:rPr lang="en-US" sz="4600">
                <a:solidFill>
                  <a:srgbClr val="FFFFFF"/>
                </a:solidFill>
                <a:latin typeface="DM Sans"/>
              </a:rPr>
              <a:t> ha subrayado la importancia de la combinación adecuada de algoritmos, diseño eficiente y comprensión de las distintas amenazas para garantizar la integridad y seguridad de los datos en un mundo digital. Las soluciones implementadas nos dieron una base sólida para la detección y prevención de amenazas o códigos maliciosos.</a:t>
            </a:r>
          </a:p>
          <a:p>
            <a:pPr>
              <a:lnSpc>
                <a:spcPts val="4876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892265" y="867681"/>
            <a:ext cx="15529287" cy="722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8"/>
              </a:lnSpc>
            </a:pPr>
            <a:r>
              <a:rPr lang="en-US" sz="5300">
                <a:solidFill>
                  <a:srgbClr val="F5C04B"/>
                </a:solidFill>
                <a:latin typeface="TT Firs Neue Bold"/>
              </a:rPr>
              <a:t>CONLUSIONES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933867" y="1852362"/>
            <a:ext cx="7071143" cy="7071143"/>
          </a:xfrm>
          <a:custGeom>
            <a:avLst/>
            <a:gdLst/>
            <a:ahLst/>
            <a:cxnLst/>
            <a:rect r="r" b="b" t="t" l="l"/>
            <a:pathLst>
              <a:path h="7071143" w="7071143">
                <a:moveTo>
                  <a:pt x="0" y="0"/>
                </a:moveTo>
                <a:lnTo>
                  <a:pt x="7071144" y="0"/>
                </a:lnTo>
                <a:lnTo>
                  <a:pt x="7071144" y="7071144"/>
                </a:lnTo>
                <a:lnTo>
                  <a:pt x="0" y="70711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69856" y="1945668"/>
            <a:ext cx="15529287" cy="722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8"/>
              </a:lnSpc>
            </a:pPr>
            <a:r>
              <a:rPr lang="en-US" sz="5300">
                <a:solidFill>
                  <a:srgbClr val="F5C04B"/>
                </a:solidFill>
                <a:latin typeface="TT Firs Neue Bold"/>
              </a:rPr>
              <a:t>REFERENCIAS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46658" y="3622685"/>
            <a:ext cx="15162620" cy="4015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318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Back To Back SWE. (2019, January 5). Knuth–Morris–Pratt (KMP) Pattern Matching Substring Search - First Occurrence Of Substring [Video]. YouTube. </a:t>
            </a:r>
            <a:r>
              <a:rPr lang="en-US" sz="3000" u="sng">
                <a:solidFill>
                  <a:srgbClr val="FFFFFF"/>
                </a:solidFill>
                <a:latin typeface="DM Sans"/>
                <a:hlinkClick r:id="rId2" tooltip="https://www.youtube.com/watch?v=BXCEFAzhxGY"/>
              </a:rPr>
              <a:t>https://www.youtube.com/watch?v=BXCEFAzhxGY</a:t>
            </a:r>
            <a:r>
              <a:rPr lang="en-US" sz="3000">
                <a:solidFill>
                  <a:srgbClr val="FFFFFF"/>
                </a:solidFill>
                <a:latin typeface="DM Sans"/>
              </a:rPr>
              <a:t> </a:t>
            </a:r>
          </a:p>
          <a:p>
            <a:pPr marL="647700" indent="-323850" lvl="1">
              <a:lnSpc>
                <a:spcPts val="318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Mathur, T. (2021, November 15). KMP Algorithm | Knuth Morris Pratt Algorithm - Scaler Topics. Scaler Topics. </a:t>
            </a:r>
            <a:r>
              <a:rPr lang="en-US" sz="3000" u="sng">
                <a:solidFill>
                  <a:srgbClr val="FFFFFF"/>
                </a:solidFill>
                <a:latin typeface="DM Sans"/>
                <a:hlinkClick r:id="rId3" tooltip="https://www.scaler.com/topics/data-structures/kmp-algorithm/"/>
              </a:rPr>
              <a:t>https://www.scaler.com/topics/data-structures/kmp-algorithm/</a:t>
            </a:r>
          </a:p>
          <a:p>
            <a:pPr marL="647700" indent="-323850" lvl="1">
              <a:lnSpc>
                <a:spcPts val="318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DM Sans"/>
              </a:rPr>
              <a:t>HKUST. (2016, October 28). Longest Common Subsequences and Substrings. Department of Computer Science. </a:t>
            </a:r>
            <a:r>
              <a:rPr lang="en-US" sz="3000" u="sng">
                <a:solidFill>
                  <a:srgbClr val="FFFFFF"/>
                </a:solidFill>
                <a:latin typeface="DM Sans"/>
                <a:hlinkClick r:id="rId4" tooltip="https://cse.hkust.edu.hk/mjg_lib/Classes/COMP3711H_Fall16/lectures/LCS_Handout.pdf"/>
              </a:rPr>
              <a:t>https://cse.hkust.edu.hk/mjg_lib/Classes/COMP3711H_Fall16/lectures/LCS_Handout.pdf</a:t>
            </a:r>
            <a:r>
              <a:rPr lang="en-US" sz="3000">
                <a:solidFill>
                  <a:srgbClr val="FFFFFF"/>
                </a:solidFill>
                <a:latin typeface="DM Sans"/>
              </a:rPr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026369"/>
            <a:ext cx="4040920" cy="5027583"/>
          </a:xfrm>
          <a:custGeom>
            <a:avLst/>
            <a:gdLst/>
            <a:ahLst/>
            <a:cxnLst/>
            <a:rect r="r" b="b" t="t" l="l"/>
            <a:pathLst>
              <a:path h="5027583" w="4040920">
                <a:moveTo>
                  <a:pt x="0" y="0"/>
                </a:moveTo>
                <a:lnTo>
                  <a:pt x="4040920" y="0"/>
                </a:lnTo>
                <a:lnTo>
                  <a:pt x="4040920" y="5027583"/>
                </a:lnTo>
                <a:lnTo>
                  <a:pt x="0" y="50275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03887" y="1104900"/>
            <a:ext cx="13308914" cy="830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60"/>
              </a:lnSpc>
            </a:pPr>
            <a:r>
              <a:rPr lang="en-US" sz="6000">
                <a:solidFill>
                  <a:srgbClr val="FFFFFF"/>
                </a:solidFill>
                <a:latin typeface="TT Firs Neue Bold"/>
              </a:rPr>
              <a:t>INTRODUCCIÓN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303887" y="2816972"/>
            <a:ext cx="11199131" cy="603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00"/>
              </a:lnSpc>
            </a:pPr>
            <a:r>
              <a:rPr lang="en-US" sz="5000">
                <a:solidFill>
                  <a:srgbClr val="FFFFFF"/>
                </a:solidFill>
                <a:latin typeface="DM Sans"/>
              </a:rPr>
              <a:t>Hoy en día, la transmisión de datos entre dispositivos es de lo más común. </a:t>
            </a:r>
          </a:p>
          <a:p>
            <a:pPr>
              <a:lnSpc>
                <a:spcPts val="5300"/>
              </a:lnSpc>
            </a:pPr>
          </a:p>
          <a:p>
            <a:pPr>
              <a:lnSpc>
                <a:spcPts val="5300"/>
              </a:lnSpc>
            </a:pPr>
            <a:r>
              <a:rPr lang="en-US" sz="5000">
                <a:solidFill>
                  <a:srgbClr val="FFFFFF"/>
                </a:solidFill>
                <a:latin typeface="DM Sans"/>
              </a:rPr>
              <a:t>Debido a esto, existen personas mal intencionadas que pueden interceptar estas transmisiones con el objetivo de modificarlas y obtener control del dispositivo receptor.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74419" y="2800790"/>
            <a:ext cx="5287684" cy="4593092"/>
          </a:xfrm>
          <a:custGeom>
            <a:avLst/>
            <a:gdLst/>
            <a:ahLst/>
            <a:cxnLst/>
            <a:rect r="r" b="b" t="t" l="l"/>
            <a:pathLst>
              <a:path h="4593092" w="5287684">
                <a:moveTo>
                  <a:pt x="0" y="0"/>
                </a:moveTo>
                <a:lnTo>
                  <a:pt x="5287685" y="0"/>
                </a:lnTo>
                <a:lnTo>
                  <a:pt x="5287685" y="4593093"/>
                </a:lnTo>
                <a:lnTo>
                  <a:pt x="0" y="4593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13625" y="1970210"/>
            <a:ext cx="13308914" cy="830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60"/>
              </a:lnSpc>
            </a:pPr>
            <a:r>
              <a:rPr lang="en-US" sz="6000">
                <a:solidFill>
                  <a:srgbClr val="FFFFFF"/>
                </a:solidFill>
                <a:latin typeface="TT Firs Neue Bold"/>
              </a:rPr>
              <a:t>NECESIDAD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13625" y="3836592"/>
            <a:ext cx="9097005" cy="4197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12"/>
              </a:lnSpc>
            </a:pPr>
            <a:r>
              <a:rPr lang="en-US" sz="5200">
                <a:solidFill>
                  <a:srgbClr val="FFFFFF"/>
                </a:solidFill>
                <a:latin typeface="DM Sans"/>
              </a:rPr>
              <a:t>Por ello, es esencial contar con herramientas y técnicas que nos permitan identificar la presencia de códigos maliciosos dentro de las transmisiones de datos.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2145" y="2165636"/>
            <a:ext cx="5389115" cy="5955727"/>
          </a:xfrm>
          <a:custGeom>
            <a:avLst/>
            <a:gdLst/>
            <a:ahLst/>
            <a:cxnLst/>
            <a:rect r="r" b="b" t="t" l="l"/>
            <a:pathLst>
              <a:path h="5955727" w="5389115">
                <a:moveTo>
                  <a:pt x="0" y="0"/>
                </a:moveTo>
                <a:lnTo>
                  <a:pt x="5389115" y="0"/>
                </a:lnTo>
                <a:lnTo>
                  <a:pt x="5389115" y="5955728"/>
                </a:lnTo>
                <a:lnTo>
                  <a:pt x="0" y="59557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859980" y="2690797"/>
            <a:ext cx="13308914" cy="830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60"/>
              </a:lnSpc>
            </a:pPr>
            <a:r>
              <a:rPr lang="en-US" sz="6000">
                <a:solidFill>
                  <a:srgbClr val="FFFFFF"/>
                </a:solidFill>
                <a:latin typeface="TT Firs Neue Bold"/>
              </a:rPr>
              <a:t>OBJETIVO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859980" y="4324245"/>
            <a:ext cx="9097005" cy="2807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12"/>
              </a:lnSpc>
            </a:pPr>
            <a:r>
              <a:rPr lang="en-US" sz="5200">
                <a:solidFill>
                  <a:srgbClr val="FFFFFF"/>
                </a:solidFill>
                <a:latin typeface="DM Sans"/>
              </a:rPr>
              <a:t>Desarrollar un programa que  analice archivos de transmisión en busca de código malicioso.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9356" y="1250343"/>
            <a:ext cx="15529287" cy="722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8"/>
              </a:lnSpc>
            </a:pPr>
            <a:r>
              <a:rPr lang="en-US" sz="5300">
                <a:solidFill>
                  <a:srgbClr val="F5C04B"/>
                </a:solidFill>
                <a:latin typeface="TT Firs Neue Bold"/>
              </a:rPr>
              <a:t>PARTE 1: </a:t>
            </a:r>
            <a:r>
              <a:rPr lang="en-US" sz="5300">
                <a:solidFill>
                  <a:srgbClr val="F5C04B"/>
                </a:solidFill>
                <a:latin typeface="TT Firs Neue"/>
              </a:rPr>
              <a:t>DETECCIÓN DE CÓDIGO MALICIOSO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926976" y="2976096"/>
            <a:ext cx="14434049" cy="721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22684" indent="-561342" lvl="1">
              <a:lnSpc>
                <a:spcPts val="5512"/>
              </a:lnSpc>
              <a:buFont typeface="Arial"/>
              <a:buChar char="•"/>
            </a:pPr>
            <a:r>
              <a:rPr lang="en-US" sz="5200">
                <a:solidFill>
                  <a:srgbClr val="FFFFFF"/>
                </a:solidFill>
                <a:latin typeface="DM Sans Italics"/>
              </a:rPr>
              <a:t>Algoritmo Knuth-Morris-Pratt (KMP)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79356" y="4240593"/>
            <a:ext cx="15529287" cy="1872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6"/>
              </a:lnSpc>
            </a:pPr>
            <a:r>
              <a:rPr lang="en-US" sz="4600">
                <a:solidFill>
                  <a:srgbClr val="FFFFFF"/>
                </a:solidFill>
                <a:latin typeface="DM Sans"/>
              </a:rPr>
              <a:t>Técnica de búsqueda de patrones en cadenas de texto, que permite encontrar las ocurrencias de una subcadena dentro de la cadena principal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9356" y="7281245"/>
            <a:ext cx="15529287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6"/>
              </a:lnSpc>
            </a:pPr>
            <a:r>
              <a:rPr lang="en-US" sz="4600">
                <a:solidFill>
                  <a:srgbClr val="FFFFFF"/>
                </a:solidFill>
                <a:latin typeface="DM Sans"/>
              </a:rPr>
              <a:t>Complejidad: O(m+n)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9356" y="1250343"/>
            <a:ext cx="15529287" cy="722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8"/>
              </a:lnSpc>
            </a:pPr>
            <a:r>
              <a:rPr lang="en-US" sz="5300">
                <a:solidFill>
                  <a:srgbClr val="F5C04B"/>
                </a:solidFill>
                <a:latin typeface="TT Firs Neue Bold"/>
              </a:rPr>
              <a:t>PARTE 1: </a:t>
            </a:r>
            <a:r>
              <a:rPr lang="en-US" sz="5300">
                <a:solidFill>
                  <a:srgbClr val="F5C04B"/>
                </a:solidFill>
                <a:latin typeface="TT Firs Neue"/>
              </a:rPr>
              <a:t>DETECCIÓN DE CÓDIGO MALICIOSO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926976" y="2976096"/>
            <a:ext cx="14434049" cy="721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22684" indent="-561342" lvl="1">
              <a:lnSpc>
                <a:spcPts val="5512"/>
              </a:lnSpc>
              <a:buFont typeface="Arial"/>
              <a:buChar char="•"/>
            </a:pPr>
            <a:r>
              <a:rPr lang="en-US" sz="5200">
                <a:solidFill>
                  <a:srgbClr val="FFFFFF"/>
                </a:solidFill>
                <a:latin typeface="DM Sans Italics"/>
              </a:rPr>
              <a:t>Algoritmo Knuth-Morris-Pratt (KMP)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30013" y="4496088"/>
            <a:ext cx="15529287" cy="4348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6"/>
              </a:lnSpc>
            </a:pPr>
            <a:r>
              <a:rPr lang="en-US" sz="4600">
                <a:solidFill>
                  <a:srgbClr val="FFFFFF"/>
                </a:solidFill>
                <a:latin typeface="DM Sans"/>
              </a:rPr>
              <a:t>Utiliza una tabla de preprocesamiento para evitar repeticiones innecesarias en la búsqueda. Cuando se encuentra una discrepancia entre los caracteres, el algoritmo no retrocede a verificar caracteres anteriores, en su lugar, utiliza información previamente calculada en la tabla de preprocesamiento (LPS) para determinar dónde continuar la búsqueda.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53838" y="1719618"/>
            <a:ext cx="15529287" cy="722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8"/>
              </a:lnSpc>
            </a:pPr>
            <a:r>
              <a:rPr lang="en-US" sz="5300">
                <a:solidFill>
                  <a:srgbClr val="F5C04B"/>
                </a:solidFill>
                <a:latin typeface="TT Firs Neue Bold"/>
              </a:rPr>
              <a:t>PARTE 2: </a:t>
            </a:r>
            <a:r>
              <a:rPr lang="en-US" sz="5300">
                <a:solidFill>
                  <a:srgbClr val="F5C04B"/>
                </a:solidFill>
                <a:latin typeface="TT Firs Neue"/>
              </a:rPr>
              <a:t>DETECCIÓN DE PALÍNDROMOS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431413" y="3530579"/>
            <a:ext cx="13425174" cy="3110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6"/>
              </a:lnSpc>
            </a:pPr>
            <a:r>
              <a:rPr lang="en-US" sz="4600">
                <a:solidFill>
                  <a:srgbClr val="FFFFFF"/>
                </a:solidFill>
                <a:latin typeface="DM Sans"/>
              </a:rPr>
              <a:t>El algoritmo determina si una cadena es un palíndromo al comparar los caracteres desde los extremos hacia el centro y devuelve </a:t>
            </a:r>
            <a:r>
              <a:rPr lang="en-US" sz="4600">
                <a:solidFill>
                  <a:srgbClr val="FFFFFF"/>
                </a:solidFill>
                <a:latin typeface="DM Sans Italics"/>
              </a:rPr>
              <a:t>true</a:t>
            </a:r>
            <a:r>
              <a:rPr lang="en-US" sz="4600">
                <a:solidFill>
                  <a:srgbClr val="FFFFFF"/>
                </a:solidFill>
                <a:latin typeface="DM Sans"/>
              </a:rPr>
              <a:t> si todos los caracteres coinciden en las comparaciones sucesivas, o </a:t>
            </a:r>
            <a:r>
              <a:rPr lang="en-US" sz="4600">
                <a:solidFill>
                  <a:srgbClr val="FFFFFF"/>
                </a:solidFill>
                <a:latin typeface="DM Sans Italics"/>
              </a:rPr>
              <a:t>false</a:t>
            </a:r>
            <a:r>
              <a:rPr lang="en-US" sz="4600">
                <a:solidFill>
                  <a:srgbClr val="FFFFFF"/>
                </a:solidFill>
                <a:latin typeface="DM Sans"/>
              </a:rPr>
              <a:t> si encuentra alguna diferencia.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79356" y="7727167"/>
            <a:ext cx="15529287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6"/>
              </a:lnSpc>
            </a:pPr>
            <a:r>
              <a:rPr lang="en-US" sz="4600">
                <a:solidFill>
                  <a:srgbClr val="FFFFFF"/>
                </a:solidFill>
                <a:latin typeface="DM Sans"/>
              </a:rPr>
              <a:t>Complejidad: O(n)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69856" y="1945668"/>
            <a:ext cx="15529287" cy="722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8"/>
              </a:lnSpc>
            </a:pPr>
            <a:r>
              <a:rPr lang="en-US" sz="5300">
                <a:solidFill>
                  <a:srgbClr val="F5C04B"/>
                </a:solidFill>
                <a:latin typeface="TT Firs Neue Bold"/>
              </a:rPr>
              <a:t>PARTE 3: </a:t>
            </a:r>
            <a:r>
              <a:rPr lang="en-US" sz="5300">
                <a:solidFill>
                  <a:srgbClr val="F5C04B"/>
                </a:solidFill>
                <a:latin typeface="TT Firs Neue"/>
              </a:rPr>
              <a:t>SUBCADENA COMÚN MÁS LARGA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997635" y="3760392"/>
            <a:ext cx="14673731" cy="4348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6"/>
              </a:lnSpc>
            </a:pPr>
            <a:r>
              <a:rPr lang="en-US" sz="4600">
                <a:solidFill>
                  <a:srgbClr val="FFFFFF"/>
                </a:solidFill>
                <a:latin typeface="DM Sans"/>
              </a:rPr>
              <a:t>La subcadena común suele ser la parte de los datos que se mantiene sin cambios o que es idéntica en ambos conjuntos de datos originales y recibidos. Por lo tanto, puede servir como referencia para identificar discrepancias o alteraciones en los datos durante la transmisión.</a:t>
            </a:r>
          </a:p>
          <a:p>
            <a:pPr>
              <a:lnSpc>
                <a:spcPts val="4876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9FC2">
                <a:alpha val="100000"/>
              </a:srgbClr>
            </a:gs>
            <a:gs pos="100000">
              <a:srgbClr val="004EE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69856" y="1945668"/>
            <a:ext cx="15529287" cy="722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8"/>
              </a:lnSpc>
            </a:pPr>
            <a:r>
              <a:rPr lang="en-US" sz="5300">
                <a:solidFill>
                  <a:srgbClr val="F5C04B"/>
                </a:solidFill>
                <a:latin typeface="TT Firs Neue Bold"/>
              </a:rPr>
              <a:t>PARTE 3: </a:t>
            </a:r>
            <a:r>
              <a:rPr lang="en-US" sz="5300">
                <a:solidFill>
                  <a:srgbClr val="F5C04B"/>
                </a:solidFill>
                <a:latin typeface="TT Firs Neue"/>
              </a:rPr>
              <a:t>SUBCADENA COMÚN MÁS LARGA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56605" y="3347571"/>
            <a:ext cx="15004420" cy="721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22684" indent="-561342" lvl="1">
              <a:lnSpc>
                <a:spcPts val="5512"/>
              </a:lnSpc>
              <a:buFont typeface="Arial"/>
              <a:buChar char="•"/>
            </a:pPr>
            <a:r>
              <a:rPr lang="en-US" sz="5200">
                <a:solidFill>
                  <a:srgbClr val="FFFFFF"/>
                </a:solidFill>
                <a:latin typeface="DM Sans Italics"/>
              </a:rPr>
              <a:t>Algoritmo Longest Common Substring (LCS)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53190" y="4561618"/>
            <a:ext cx="15162620" cy="249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6"/>
              </a:lnSpc>
            </a:pPr>
            <a:r>
              <a:rPr lang="en-US" sz="4600">
                <a:solidFill>
                  <a:srgbClr val="FFFFFF"/>
                </a:solidFill>
                <a:latin typeface="DM Sans"/>
              </a:rPr>
              <a:t>Busca la subcadena más larga que es igual en ambos archivos y usa una matriz para rastrear las longitudes de las subcadenas comunes a medida que compara los caracteres entre archivos.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9356" y="7727167"/>
            <a:ext cx="15529287" cy="63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6"/>
              </a:lnSpc>
            </a:pPr>
            <a:r>
              <a:rPr lang="en-US" sz="4600">
                <a:solidFill>
                  <a:srgbClr val="FFFFFF"/>
                </a:solidFill>
                <a:latin typeface="DM Sans"/>
              </a:rPr>
              <a:t>Complejidad: O(m*n)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DAFwDp9-s_k</dc:identifier>
  <dcterms:modified xsi:type="dcterms:W3CDTF">2011-08-01T06:04:30Z</dcterms:modified>
  <cp:revision>1</cp:revision>
  <dc:title>Transmisiones comprometidas de datos</dc:title>
</cp:coreProperties>
</file>

<file path=docProps/thumbnail.jpeg>
</file>